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1"/>
  </p:sldMasterIdLst>
  <p:notesMasterIdLst>
    <p:notesMasterId r:id="rId15"/>
  </p:notesMasterIdLst>
  <p:handoutMasterIdLst>
    <p:handoutMasterId r:id="rId16"/>
  </p:handoutMasterIdLst>
  <p:sldIdLst>
    <p:sldId id="256" r:id="rId2"/>
    <p:sldId id="487" r:id="rId3"/>
    <p:sldId id="517" r:id="rId4"/>
    <p:sldId id="515" r:id="rId5"/>
    <p:sldId id="526" r:id="rId6"/>
    <p:sldId id="519" r:id="rId7"/>
    <p:sldId id="520" r:id="rId8"/>
    <p:sldId id="524" r:id="rId9"/>
    <p:sldId id="521" r:id="rId10"/>
    <p:sldId id="529" r:id="rId11"/>
    <p:sldId id="522" r:id="rId12"/>
    <p:sldId id="528" r:id="rId13"/>
    <p:sldId id="527" r:id="rId14"/>
  </p:sldIdLst>
  <p:sldSz cx="9144000" cy="6858000" type="screen4x3"/>
  <p:notesSz cx="6794500" cy="9906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0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0">
          <p15:clr>
            <a:srgbClr val="A4A3A4"/>
          </p15:clr>
        </p15:guide>
        <p15:guide id="2" pos="214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7A04"/>
    <a:srgbClr val="36A63A"/>
    <a:srgbClr val="6699FF"/>
    <a:srgbClr val="3399FF"/>
    <a:srgbClr val="0066FF"/>
    <a:srgbClr val="00FF00"/>
    <a:srgbClr val="0000CC"/>
    <a:srgbClr val="FFCC00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54" autoAdjust="0"/>
    <p:restoredTop sz="81588" autoAdjust="0"/>
  </p:normalViewPr>
  <p:slideViewPr>
    <p:cSldViewPr>
      <p:cViewPr varScale="1">
        <p:scale>
          <a:sx n="74" d="100"/>
          <a:sy n="74" d="100"/>
        </p:scale>
        <p:origin x="146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9" d="100"/>
          <a:sy n="79" d="100"/>
        </p:scale>
        <p:origin x="2916" y="108"/>
      </p:cViewPr>
      <p:guideLst>
        <p:guide orient="horz" pos="3120"/>
        <p:guide pos="214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30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1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100" y="0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2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06533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100" y="9444038"/>
            <a:ext cx="29591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CB595702-CDBF-7F4C-80BD-5ECD6612D319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717983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100" y="0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163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2950"/>
            <a:ext cx="4953000" cy="3714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931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05350"/>
            <a:ext cx="54356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noProof="0"/>
              <a:t>Click to edit Master text styles</a:t>
            </a:r>
          </a:p>
          <a:p>
            <a:pPr lvl="1"/>
            <a:r>
              <a:rPr lang="fr-FR" noProof="0"/>
              <a:t>Second level</a:t>
            </a:r>
          </a:p>
          <a:p>
            <a:pPr lvl="2"/>
            <a:r>
              <a:rPr lang="fr-FR" noProof="0"/>
              <a:t>Third level</a:t>
            </a:r>
          </a:p>
          <a:p>
            <a:pPr lvl="3"/>
            <a:r>
              <a:rPr lang="fr-FR" noProof="0"/>
              <a:t>Fourth level</a:t>
            </a:r>
          </a:p>
          <a:p>
            <a:pPr lvl="4"/>
            <a:r>
              <a:rPr lang="fr-FR" noProof="0"/>
              <a:t>Fifth level</a:t>
            </a:r>
          </a:p>
        </p:txBody>
      </p:sp>
      <p:sp>
        <p:nvSpPr>
          <p:cNvPr id="931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Arial" pitchFamily="-107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31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100" y="9409113"/>
            <a:ext cx="294481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958" tIns="46479" rIns="92958" bIns="46479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/>
            </a:lvl1pPr>
          </a:lstStyle>
          <a:p>
            <a:pPr>
              <a:defRPr/>
            </a:pPr>
            <a:fld id="{FEDAF1F9-39BD-564C-A57A-FCBAE9EEBE01}" type="slidenum">
              <a:rPr lang="fr-FR"/>
              <a:pPr>
                <a:defRPr/>
              </a:pPr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06179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7" charset="0"/>
        <a:ea typeface="ＭＳ Ｐゴシック" pitchFamily="-107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30275" eaLnBrk="0" hangingPunct="0"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87B955B-9B3C-2647-95FD-E9C749E36CDB}" type="slidenum">
              <a:rPr lang="fr-FR" sz="1200"/>
              <a:pPr eaLnBrk="1" hangingPunct="1"/>
              <a:t>1</a:t>
            </a:fld>
            <a:endParaRPr lang="fr-FR" sz="1200" dirty="0"/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fr-FR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045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will</a:t>
            </a:r>
            <a:r>
              <a:rPr lang="en-US" baseline="0" dirty="0" smtClean="0"/>
              <a:t> provide a broad overview of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, present some challenges and interesting features that are missing in </a:t>
            </a:r>
            <a:r>
              <a:rPr lang="en-US" baseline="0" dirty="0" err="1" smtClean="0"/>
              <a:t>ThingML</a:t>
            </a:r>
            <a:r>
              <a:rPr lang="en-US" baseline="0" dirty="0" smtClean="0"/>
              <a:t> and suggest some potential contributions of our own.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951E99-3993-EC42-9E2E-7C584BC1BD56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1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Namur::TITLE-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14000" y="0"/>
            <a:ext cx="8280000" cy="4554000"/>
          </a:xfrm>
          <a:prstGeom prst="rect">
            <a:avLst/>
          </a:prstGeom>
          <a:noFill/>
        </p:spPr>
        <p:txBody>
          <a:bodyPr anchor="ctr" anchorCtr="0"/>
          <a:lstStyle>
            <a:lvl1pPr algn="ctr">
              <a:lnSpc>
                <a:spcPct val="80000"/>
              </a:lnSpc>
              <a:spcAft>
                <a:spcPts val="0"/>
              </a:spcAft>
              <a:buClr>
                <a:srgbClr val="FF6600"/>
              </a:buClr>
              <a:buNone/>
              <a:defRPr sz="3500" b="0" i="0">
                <a:solidFill>
                  <a:schemeClr val="bg1"/>
                </a:solidFill>
                <a:latin typeface="Verdana"/>
                <a:cs typeface="Verdana"/>
              </a:defRPr>
            </a:lvl1pPr>
            <a:lvl2pPr marL="457200" indent="0" algn="ctr">
              <a:buClr>
                <a:srgbClr val="FF6600"/>
              </a:buClr>
              <a:buFontTx/>
              <a:buNone/>
              <a:defRPr sz="2500" b="0" i="0">
                <a:solidFill>
                  <a:schemeClr val="bg1"/>
                </a:solidFill>
                <a:latin typeface="Verdana"/>
                <a:cs typeface="Verdana"/>
              </a:defRPr>
            </a:lvl2pPr>
            <a:lvl3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3pPr>
            <a:lvl4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4pPr>
            <a:lvl5pPr>
              <a:buClr>
                <a:srgbClr val="FF6600"/>
              </a:buClr>
              <a:defRPr b="0" i="0">
                <a:latin typeface="Frutiger LT Std 45 Light"/>
                <a:cs typeface="Frutiger LT Std 45 Light"/>
              </a:defRPr>
            </a:lvl5pPr>
          </a:lstStyle>
          <a:p>
            <a:pPr lvl="0"/>
            <a:r>
              <a:rPr lang="fr-FR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15760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UNamur::TEXT+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020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4283968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3652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cxnSp>
        <p:nvCxnSpPr>
          <p:cNvPr id="4" name="Connecteur droit 3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316458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UNamur::TEXT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09690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229600" cy="5058078"/>
          </a:xfrm>
          <a:prstGeom prst="rect">
            <a:avLst/>
          </a:prstGeom>
        </p:spPr>
        <p:txBody>
          <a:bodyPr/>
          <a:lstStyle>
            <a:lvl1pPr marL="0" indent="0" algn="l">
              <a:buClr>
                <a:srgbClr val="305291"/>
              </a:buClr>
              <a:buFont typeface="Arial"/>
              <a:buNone/>
              <a:defRPr sz="2700">
                <a:solidFill>
                  <a:srgbClr val="474746"/>
                </a:solidFill>
                <a:latin typeface="+mj-lt"/>
              </a:defRPr>
            </a:lvl1pPr>
            <a:lvl2pPr marL="1836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2pPr>
            <a:lvl3pPr marL="439200" indent="0" algn="l">
              <a:buClr>
                <a:srgbClr val="41A336"/>
              </a:buClr>
              <a:buFontTx/>
              <a:buNone/>
              <a:defRPr sz="2000" b="0" i="0">
                <a:solidFill>
                  <a:srgbClr val="2E3135"/>
                </a:solidFill>
                <a:latin typeface="Verdana"/>
                <a:cs typeface="Verdana"/>
              </a:defRPr>
            </a:lvl3pPr>
            <a:lvl4pPr marL="673200" indent="0" algn="l">
              <a:buClr>
                <a:srgbClr val="41A336"/>
              </a:buClr>
              <a:buFontTx/>
              <a:buNone/>
              <a:defRPr sz="1800" b="0" i="0">
                <a:solidFill>
                  <a:srgbClr val="2E3135"/>
                </a:solidFill>
                <a:latin typeface="Verdana"/>
                <a:cs typeface="Verdana"/>
              </a:defRPr>
            </a:lvl4pPr>
            <a:lvl5pPr marL="1530000" indent="-228600" algn="l">
              <a:buClr>
                <a:srgbClr val="41A336"/>
              </a:buClr>
              <a:buFont typeface="Arial"/>
              <a:buChar char="•"/>
              <a:defRPr sz="1000" b="0" i="0">
                <a:solidFill>
                  <a:srgbClr val="2E3135"/>
                </a:solidFill>
                <a:latin typeface="Verdana"/>
                <a:cs typeface="Verdana"/>
              </a:defRPr>
            </a:lvl5pPr>
          </a:lstStyle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-82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0143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UNamur::IMAGE-FU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314217"/>
            <a:ext cx="8229600" cy="790787"/>
          </a:xfrm>
          <a:prstGeom prst="rect">
            <a:avLst/>
          </a:prstGeom>
        </p:spPr>
        <p:txBody>
          <a:bodyPr vert="horz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Connecteur droit 9"/>
          <p:cNvCxnSpPr/>
          <p:nvPr userDrawn="1"/>
        </p:nvCxnSpPr>
        <p:spPr>
          <a:xfrm>
            <a:off x="457200" y="1196752"/>
            <a:ext cx="8229600" cy="0"/>
          </a:xfrm>
          <a:prstGeom prst="line">
            <a:avLst/>
          </a:prstGeom>
          <a:ln w="50800">
            <a:solidFill>
              <a:srgbClr val="92D05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12819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UNamur::TITLE-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9130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Espace réservé du numéro de diapositive 5"/>
          <p:cNvSpPr>
            <a:spLocks noGrp="1"/>
          </p:cNvSpPr>
          <p:nvPr>
            <p:ph type="sldNum" sz="quarter" idx="10"/>
          </p:nvPr>
        </p:nvSpPr>
        <p:spPr>
          <a:xfrm>
            <a:off x="7727400" y="6591300"/>
            <a:ext cx="1416600" cy="266700"/>
          </a:xfrm>
          <a:prstGeom prst="rect">
            <a:avLst/>
          </a:prstGeom>
        </p:spPr>
        <p:txBody>
          <a:bodyPr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1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‹N°›</a:t>
            </a:fld>
            <a:endParaRPr lang="en-US" dirty="0"/>
          </a:p>
        </p:txBody>
      </p:sp>
      <p:sp>
        <p:nvSpPr>
          <p:cNvPr id="11" name="Espace réservé du contenu 2"/>
          <p:cNvSpPr txBox="1">
            <a:spLocks/>
          </p:cNvSpPr>
          <p:nvPr userDrawn="1"/>
        </p:nvSpPr>
        <p:spPr>
          <a:xfrm>
            <a:off x="457200" y="6559023"/>
            <a:ext cx="8229600" cy="233362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chemeClr val="bg1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55576" y="2389261"/>
            <a:ext cx="7632848" cy="2047200"/>
          </a:xfrm>
          <a:prstGeom prst="rect">
            <a:avLst/>
          </a:prstGeom>
          <a:ln w="63500" cmpd="tri">
            <a:solidFill>
              <a:srgbClr val="00B050"/>
            </a:solidFill>
          </a:ln>
        </p:spPr>
        <p:txBody>
          <a:bodyPr vert="horz" anchor="ctr" anchorCtr="1"/>
          <a:lstStyle>
            <a:lvl1pPr>
              <a:defRPr sz="4800" b="1">
                <a:solidFill>
                  <a:srgbClr val="00B050"/>
                </a:solidFill>
              </a:defRPr>
            </a:lvl1pPr>
          </a:lstStyle>
          <a:p>
            <a:r>
              <a:rPr lang="fr-FR" dirty="0" smtClean="0"/>
              <a:t>Click to </a:t>
            </a:r>
            <a:r>
              <a:rPr lang="fr-FR" dirty="0" err="1" smtClean="0"/>
              <a:t>edit</a:t>
            </a:r>
            <a:r>
              <a:rPr lang="fr-FR" dirty="0" smtClean="0"/>
              <a:t> Master </a:t>
            </a:r>
            <a:r>
              <a:rPr lang="fr-FR" dirty="0" err="1" smtClean="0"/>
              <a:t>title</a:t>
            </a:r>
            <a:r>
              <a:rPr lang="fr-FR" dirty="0" smtClean="0"/>
              <a:t> style</a:t>
            </a:r>
            <a:endParaRPr lang="en-US" dirty="0"/>
          </a:p>
        </p:txBody>
      </p:sp>
      <p:pic>
        <p:nvPicPr>
          <p:cNvPr id="8" name="Imag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0" y="0"/>
            <a:ext cx="91440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2996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cessus 6"/>
          <p:cNvSpPr/>
          <p:nvPr/>
        </p:nvSpPr>
        <p:spPr>
          <a:xfrm>
            <a:off x="-7718" y="-1"/>
            <a:ext cx="9151718" cy="5691187"/>
          </a:xfrm>
          <a:prstGeom prst="flowChartProcess">
            <a:avLst/>
          </a:prstGeom>
          <a:solidFill>
            <a:srgbClr val="55AB2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fr-FR" dirty="0">
                <a:latin typeface="Verdana"/>
                <a:cs typeface="Verdana"/>
              </a:rPr>
              <a:t>               </a:t>
            </a:r>
          </a:p>
        </p:txBody>
      </p:sp>
      <p:pic>
        <p:nvPicPr>
          <p:cNvPr id="2051" name="Image 4" descr="PICTOS_blanc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8" y="239712"/>
            <a:ext cx="9116222" cy="506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052" name="Grouper 12"/>
          <p:cNvGrpSpPr>
            <a:grpSpLocks/>
          </p:cNvGrpSpPr>
          <p:nvPr/>
        </p:nvGrpSpPr>
        <p:grpSpPr bwMode="auto">
          <a:xfrm>
            <a:off x="6946900" y="5546724"/>
            <a:ext cx="1384300" cy="814388"/>
            <a:chOff x="6948948" y="5525435"/>
            <a:chExt cx="1384302" cy="813222"/>
          </a:xfrm>
        </p:grpSpPr>
        <p:sp>
          <p:nvSpPr>
            <p:cNvPr id="9" name="Processus 8"/>
            <p:cNvSpPr/>
            <p:nvPr userDrawn="1"/>
          </p:nvSpPr>
          <p:spPr>
            <a:xfrm>
              <a:off x="7298199" y="5525435"/>
              <a:ext cx="682626" cy="507273"/>
            </a:xfrm>
            <a:prstGeom prst="flowChartProcess">
              <a:avLst/>
            </a:prstGeom>
            <a:solidFill>
              <a:srgbClr val="55AB2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fr-FR" dirty="0">
                  <a:latin typeface="Verdana"/>
                  <a:cs typeface="Verdana"/>
                </a:rPr>
                <a:t>     </a:t>
              </a:r>
            </a:p>
          </p:txBody>
        </p:sp>
        <p:sp>
          <p:nvSpPr>
            <p:cNvPr id="10" name="Connecteur 10"/>
            <p:cNvSpPr/>
            <p:nvPr userDrawn="1"/>
          </p:nvSpPr>
          <p:spPr>
            <a:xfrm>
              <a:off x="6948948" y="5669691"/>
              <a:ext cx="1384302" cy="668966"/>
            </a:xfrm>
            <a:custGeom>
              <a:avLst/>
              <a:gdLst/>
              <a:ahLst/>
              <a:cxnLst/>
              <a:rect l="l" t="t" r="r" b="b"/>
              <a:pathLst>
                <a:path w="1384302" h="668657">
                  <a:moveTo>
                    <a:pt x="350838" y="0"/>
                  </a:moveTo>
                  <a:cubicBezTo>
                    <a:pt x="496159" y="0"/>
                    <a:pt x="620845" y="84197"/>
                    <a:pt x="674105" y="204193"/>
                  </a:cubicBezTo>
                  <a:lnTo>
                    <a:pt x="692151" y="259591"/>
                  </a:lnTo>
                  <a:lnTo>
                    <a:pt x="710197" y="204194"/>
                  </a:lnTo>
                  <a:cubicBezTo>
                    <a:pt x="763457" y="84198"/>
                    <a:pt x="888143" y="1"/>
                    <a:pt x="1033464" y="1"/>
                  </a:cubicBezTo>
                  <a:cubicBezTo>
                    <a:pt x="1227226" y="1"/>
                    <a:pt x="1384302" y="149685"/>
                    <a:pt x="1384302" y="334329"/>
                  </a:cubicBezTo>
                  <a:cubicBezTo>
                    <a:pt x="1384302" y="518973"/>
                    <a:pt x="1227226" y="668657"/>
                    <a:pt x="1033464" y="668657"/>
                  </a:cubicBezTo>
                  <a:cubicBezTo>
                    <a:pt x="888143" y="668657"/>
                    <a:pt x="763457" y="584460"/>
                    <a:pt x="710197" y="464465"/>
                  </a:cubicBezTo>
                  <a:lnTo>
                    <a:pt x="692151" y="409067"/>
                  </a:lnTo>
                  <a:lnTo>
                    <a:pt x="674105" y="464464"/>
                  </a:lnTo>
                  <a:cubicBezTo>
                    <a:pt x="620845" y="584459"/>
                    <a:pt x="496159" y="668656"/>
                    <a:pt x="350838" y="668656"/>
                  </a:cubicBezTo>
                  <a:cubicBezTo>
                    <a:pt x="157076" y="668656"/>
                    <a:pt x="0" y="518972"/>
                    <a:pt x="0" y="334328"/>
                  </a:cubicBezTo>
                  <a:cubicBezTo>
                    <a:pt x="0" y="149684"/>
                    <a:pt x="157076" y="0"/>
                    <a:pt x="35083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fr-FR" dirty="0">
                <a:latin typeface="Verdana"/>
                <a:cs typeface="Verdana"/>
              </a:endParaRPr>
            </a:p>
          </p:txBody>
        </p:sp>
      </p:grpSp>
      <p:pic>
        <p:nvPicPr>
          <p:cNvPr id="2053" name="Image 11" descr="UNamur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006" y="5832475"/>
            <a:ext cx="954088" cy="105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Espace réservé du contenu 2"/>
          <p:cNvSpPr txBox="1">
            <a:spLocks/>
          </p:cNvSpPr>
          <p:nvPr/>
        </p:nvSpPr>
        <p:spPr>
          <a:xfrm>
            <a:off x="71695" y="6597352"/>
            <a:ext cx="899905" cy="161354"/>
          </a:xfrm>
          <a:prstGeom prst="rect">
            <a:avLst/>
          </a:prstGeom>
          <a:noFill/>
        </p:spPr>
        <p:txBody>
          <a:bodyPr lIns="0" tIns="0" rIns="0" bIns="0" anchor="b"/>
          <a:lstStyle>
            <a:lvl1pPr marL="342900" indent="-342900" algn="r" defTabSz="457200" rtl="0" eaLnBrk="1" latinLnBrk="0" hangingPunct="1">
              <a:spcBef>
                <a:spcPct val="20000"/>
              </a:spcBef>
              <a:spcAft>
                <a:spcPts val="0"/>
              </a:spcAft>
              <a:buClr>
                <a:srgbClr val="FF6600"/>
              </a:buClr>
              <a:buFont typeface="Arial"/>
              <a:buNone/>
              <a:defRPr sz="2500" b="0" i="0" kern="1200">
                <a:solidFill>
                  <a:srgbClr val="211D61"/>
                </a:solidFill>
                <a:latin typeface="+mj-lt"/>
                <a:ea typeface="+mn-ea"/>
                <a:cs typeface="Frutiger LT Std 55 Roman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8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–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Clr>
                <a:srgbClr val="FF6600"/>
              </a:buClr>
              <a:buFont typeface="Arial"/>
              <a:buChar char="»"/>
              <a:defRPr sz="2000" b="0" i="0" kern="1200">
                <a:solidFill>
                  <a:schemeClr val="tx1"/>
                </a:solidFill>
                <a:latin typeface="Frutiger LT Std 45 Light"/>
                <a:ea typeface="+mn-ea"/>
                <a:cs typeface="Frutiger LT Std 45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auto">
              <a:defRPr/>
            </a:pPr>
            <a:r>
              <a:rPr lang="nl-BE" sz="800" dirty="0" smtClean="0">
                <a:solidFill>
                  <a:srgbClr val="2E3135"/>
                </a:solidFill>
                <a:latin typeface="Verdana"/>
                <a:cs typeface="Verdana"/>
              </a:rPr>
              <a:t>www.unamur.be</a:t>
            </a:r>
            <a:endParaRPr lang="fr-FR" sz="800" dirty="0">
              <a:solidFill>
                <a:srgbClr val="2E3135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518352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4" r:id="rId3"/>
    <p:sldLayoutId id="2147483727" r:id="rId4"/>
    <p:sldLayoutId id="2147483728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+mj-cs"/>
        </a:defRPr>
      </a:lvl1pPr>
      <a:lvl2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2pPr>
      <a:lvl3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3pPr>
      <a:lvl4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4pPr>
      <a:lvl5pPr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+mn-cs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414000" y="0"/>
            <a:ext cx="8280000" cy="5445224"/>
          </a:xfrm>
        </p:spPr>
        <p:txBody>
          <a:bodyPr/>
          <a:lstStyle/>
          <a:p>
            <a:r>
              <a:rPr lang="fr-FR" sz="4400" b="1" noProof="0" dirty="0" smtClean="0">
                <a:latin typeface="Arial" charset="0"/>
              </a:rPr>
              <a:t>GERAS</a:t>
            </a:r>
            <a:endParaRPr lang="fr-FR" cap="small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dirty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fr-FR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endParaRPr lang="en-GB" noProof="0" dirty="0" smtClean="0">
              <a:latin typeface="Arial" charset="0"/>
            </a:endParaRPr>
          </a:p>
          <a:p>
            <a:pPr algn="ctr" eaLnBrk="1" hangingPunct="1">
              <a:buFont typeface="Wingdings" charset="0"/>
              <a:buNone/>
            </a:pPr>
            <a:r>
              <a:rPr lang="en-GB" sz="3200" dirty="0" err="1" smtClean="0">
                <a:latin typeface="Arial" charset="0"/>
              </a:rPr>
              <a:t>Abdelmounaim</a:t>
            </a:r>
            <a:r>
              <a:rPr lang="en-GB" sz="3200" dirty="0" smtClean="0">
                <a:latin typeface="Arial" charset="0"/>
              </a:rPr>
              <a:t> DEBIECHE</a:t>
            </a:r>
            <a:endParaRPr lang="en-GB" sz="3200" noProof="0" dirty="0">
              <a:latin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Business </a:t>
            </a:r>
            <a:r>
              <a:rPr lang="fr-BE" dirty="0" err="1" smtClean="0"/>
              <a:t>Rules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13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Conclusion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844824"/>
            <a:ext cx="8003232" cy="4601536"/>
          </a:xfrm>
        </p:spPr>
        <p:txBody>
          <a:bodyPr/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err="1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Level</a:t>
            </a: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 abstraction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fr-BE" sz="4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</a:t>
            </a:r>
            <a:endParaRPr lang="fr-BE" sz="4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34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Proposal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1520" y="1412776"/>
            <a:ext cx="8640960" cy="503358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fr-BE" sz="40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sp>
        <p:nvSpPr>
          <p:cNvPr id="6" name="Rectangle à coins arrondis 5"/>
          <p:cNvSpPr/>
          <p:nvPr/>
        </p:nvSpPr>
        <p:spPr>
          <a:xfrm>
            <a:off x="2546112" y="170080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DSL</a:t>
            </a:r>
            <a:endParaRPr lang="fr-BE" sz="6000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029016" y="415752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Prototype</a:t>
            </a:r>
            <a:endParaRPr lang="fr-BE" sz="6000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432832" y="4157528"/>
            <a:ext cx="4032448" cy="122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sz="6000" dirty="0" smtClean="0"/>
              <a:t>SCENARIO</a:t>
            </a:r>
            <a:endParaRPr lang="fr-BE" sz="6000" dirty="0"/>
          </a:p>
        </p:txBody>
      </p:sp>
      <p:sp>
        <p:nvSpPr>
          <p:cNvPr id="5" name="Flèche droite 4"/>
          <p:cNvSpPr/>
          <p:nvPr/>
        </p:nvSpPr>
        <p:spPr>
          <a:xfrm rot="8283570">
            <a:off x="2588536" y="3228692"/>
            <a:ext cx="1485278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9" name="Flèche droite 8"/>
          <p:cNvSpPr/>
          <p:nvPr/>
        </p:nvSpPr>
        <p:spPr>
          <a:xfrm rot="2187316">
            <a:off x="5199656" y="3259172"/>
            <a:ext cx="1485278" cy="69620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23140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5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Question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8075240" cy="5058078"/>
          </a:xfrm>
        </p:spPr>
        <p:txBody>
          <a:bodyPr/>
          <a:lstStyle/>
          <a:p>
            <a:endParaRPr lang="fr-BE" dirty="0" smtClean="0"/>
          </a:p>
          <a:p>
            <a:endParaRPr lang="fr-BE" dirty="0"/>
          </a:p>
          <a:p>
            <a:endParaRPr lang="fr-BE" dirty="0" smtClean="0"/>
          </a:p>
          <a:p>
            <a:endParaRPr lang="fr-BE" dirty="0"/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3600" dirty="0" smtClean="0">
                <a:solidFill>
                  <a:schemeClr val="tx1"/>
                </a:solidFill>
              </a:rPr>
              <a:t>Is it </a:t>
            </a:r>
            <a:r>
              <a:rPr lang="en-US" sz="3600" dirty="0">
                <a:solidFill>
                  <a:schemeClr val="tx1"/>
                </a:solidFill>
              </a:rPr>
              <a:t>interesting to develop a DSL?</a:t>
            </a:r>
            <a:endParaRPr lang="fr-BE" sz="3600" dirty="0" smtClean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286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 smtClean="0"/>
              <a:t>Agenda</a:t>
            </a:r>
            <a:endParaRPr lang="fr-FR" b="1" dirty="0"/>
          </a:p>
        </p:txBody>
      </p:sp>
      <p:sp>
        <p:nvSpPr>
          <p:cNvPr id="12" name="Content Placeholder 3"/>
          <p:cNvSpPr>
            <a:spLocks noGrp="1"/>
          </p:cNvSpPr>
          <p:nvPr>
            <p:ph idx="1"/>
          </p:nvPr>
        </p:nvSpPr>
        <p:spPr>
          <a:xfrm>
            <a:off x="457200" y="2132856"/>
            <a:ext cx="7355160" cy="3960440"/>
          </a:xfrm>
        </p:spPr>
        <p:txBody>
          <a:bodyPr/>
          <a:lstStyle/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 err="1">
                <a:solidFill>
                  <a:schemeClr val="tx1"/>
                </a:solidFill>
              </a:rPr>
              <a:t>Level</a:t>
            </a:r>
            <a:r>
              <a:rPr lang="fr-FR" sz="4000" dirty="0">
                <a:solidFill>
                  <a:schemeClr val="tx1"/>
                </a:solidFill>
              </a:rPr>
              <a:t> of </a:t>
            </a:r>
            <a:r>
              <a:rPr lang="fr-FR" sz="4000" dirty="0" smtClean="0">
                <a:solidFill>
                  <a:schemeClr val="tx1"/>
                </a:solidFill>
              </a:rPr>
              <a:t>abstraction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40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 err="1">
                <a:solidFill>
                  <a:schemeClr val="tx1"/>
                </a:solidFill>
              </a:rPr>
              <a:t>What</a:t>
            </a:r>
            <a:r>
              <a:rPr lang="fr-FR" sz="4000" dirty="0">
                <a:solidFill>
                  <a:schemeClr val="tx1"/>
                </a:solidFill>
              </a:rPr>
              <a:t> </a:t>
            </a:r>
            <a:r>
              <a:rPr lang="fr-FR" sz="4000" dirty="0" err="1">
                <a:solidFill>
                  <a:schemeClr val="tx1"/>
                </a:solidFill>
              </a:rPr>
              <a:t>is</a:t>
            </a:r>
            <a:r>
              <a:rPr lang="fr-FR" sz="4000" dirty="0">
                <a:solidFill>
                  <a:schemeClr val="tx1"/>
                </a:solidFill>
              </a:rPr>
              <a:t> the </a:t>
            </a:r>
            <a:r>
              <a:rPr lang="fr-FR" sz="4000" dirty="0" err="1" smtClean="0">
                <a:solidFill>
                  <a:schemeClr val="tx1"/>
                </a:solidFill>
              </a:rPr>
              <a:t>problem</a:t>
            </a:r>
            <a:r>
              <a:rPr lang="fr-FR" sz="4000" dirty="0" smtClean="0">
                <a:solidFill>
                  <a:schemeClr val="tx1"/>
                </a:solidFill>
              </a:rPr>
              <a:t> ?</a:t>
            </a: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endParaRPr lang="fr-FR" sz="4000" dirty="0">
              <a:solidFill>
                <a:schemeClr val="tx1"/>
              </a:solidFill>
            </a:endParaRPr>
          </a:p>
          <a:p>
            <a:pPr marL="914400" indent="-914400">
              <a:buClr>
                <a:srgbClr val="36A63A"/>
              </a:buClr>
              <a:buFont typeface="+mj-lt"/>
              <a:buAutoNum type="arabicPeriod"/>
            </a:pPr>
            <a:r>
              <a:rPr lang="fr-FR" sz="4000" dirty="0">
                <a:solidFill>
                  <a:schemeClr val="tx1"/>
                </a:solidFill>
              </a:rPr>
              <a:t>Solution: DSL</a:t>
            </a:r>
            <a:endParaRPr lang="fr-FR" sz="40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53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36A63A"/>
              </a:buClr>
            </a:pPr>
            <a:r>
              <a:rPr lang="en-GB" dirty="0" smtClean="0"/>
              <a:t>Level of abstraction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067401"/>
            <a:ext cx="8784976" cy="5440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787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  </a:t>
            </a:r>
            <a:r>
              <a:rPr lang="en-GB" dirty="0"/>
              <a:t>Level of abstraction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3" name="Rectangle à coins arrondis 2"/>
          <p:cNvSpPr/>
          <p:nvPr/>
        </p:nvSpPr>
        <p:spPr>
          <a:xfrm>
            <a:off x="499912" y="61103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err="1" smtClean="0"/>
              <a:t>Objects</a:t>
            </a:r>
            <a:endParaRPr lang="fr-BE" dirty="0"/>
          </a:p>
        </p:txBody>
      </p:sp>
      <p:sp>
        <p:nvSpPr>
          <p:cNvPr id="7" name="Rectangle à coins arrondis 6"/>
          <p:cNvSpPr/>
          <p:nvPr/>
        </p:nvSpPr>
        <p:spPr>
          <a:xfrm>
            <a:off x="518303" y="4380182"/>
            <a:ext cx="2580856" cy="511113"/>
          </a:xfrm>
          <a:prstGeom prst="roundRect">
            <a:avLst/>
          </a:prstGeom>
          <a:solidFill>
            <a:schemeClr val="accent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Service Management</a:t>
            </a:r>
            <a:endParaRPr lang="fr-BE" dirty="0"/>
          </a:p>
        </p:txBody>
      </p:sp>
      <p:sp>
        <p:nvSpPr>
          <p:cNvPr id="8" name="Rectangle à coins arrondis 7"/>
          <p:cNvSpPr/>
          <p:nvPr/>
        </p:nvSpPr>
        <p:spPr>
          <a:xfrm>
            <a:off x="526263" y="2694971"/>
            <a:ext cx="2613536" cy="69356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Application Layer</a:t>
            </a:r>
            <a:endParaRPr lang="fr-BE" dirty="0"/>
          </a:p>
        </p:txBody>
      </p:sp>
      <p:sp>
        <p:nvSpPr>
          <p:cNvPr id="9" name="Rectangle à coins arrondis 8"/>
          <p:cNvSpPr/>
          <p:nvPr/>
        </p:nvSpPr>
        <p:spPr>
          <a:xfrm>
            <a:off x="518303" y="1498714"/>
            <a:ext cx="2613535" cy="611892"/>
          </a:xfrm>
          <a:prstGeom prst="round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Business Layer</a:t>
            </a:r>
            <a:endParaRPr lang="fr-BE" dirty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840" y="5795190"/>
            <a:ext cx="2892894" cy="704933"/>
          </a:xfrm>
          <a:prstGeom prst="rect">
            <a:avLst/>
          </a:prstGeom>
        </p:spPr>
      </p:pic>
      <p:sp>
        <p:nvSpPr>
          <p:cNvPr id="13" name="ZoneTexte 12"/>
          <p:cNvSpPr txBox="1"/>
          <p:nvPr/>
        </p:nvSpPr>
        <p:spPr>
          <a:xfrm>
            <a:off x="1808731" y="504519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Infrastructure Layer</a:t>
            </a:r>
            <a:endParaRPr lang="fr-FR" dirty="0"/>
          </a:p>
        </p:txBody>
      </p:sp>
      <p:cxnSp>
        <p:nvCxnSpPr>
          <p:cNvPr id="21" name="Connecteur droit avec flèche 20"/>
          <p:cNvCxnSpPr/>
          <p:nvPr/>
        </p:nvCxnSpPr>
        <p:spPr>
          <a:xfrm>
            <a:off x="1782232" y="4941168"/>
            <a:ext cx="0" cy="76273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1844435" y="3515120"/>
            <a:ext cx="2448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Application Layer</a:t>
            </a:r>
            <a:endParaRPr lang="fr-FR" dirty="0"/>
          </a:p>
        </p:txBody>
      </p:sp>
      <p:cxnSp>
        <p:nvCxnSpPr>
          <p:cNvPr id="23" name="Connecteur droit avec flèche 22"/>
          <p:cNvCxnSpPr>
            <a:stCxn id="8" idx="2"/>
            <a:endCxn id="7" idx="0"/>
          </p:cNvCxnSpPr>
          <p:nvPr/>
        </p:nvCxnSpPr>
        <p:spPr>
          <a:xfrm flipH="1">
            <a:off x="1808731" y="3388531"/>
            <a:ext cx="24300" cy="9916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à coins arrondis 18"/>
          <p:cNvSpPr/>
          <p:nvPr/>
        </p:nvSpPr>
        <p:spPr>
          <a:xfrm>
            <a:off x="499912" y="5703907"/>
            <a:ext cx="2599247" cy="391132"/>
          </a:xfrm>
          <a:prstGeom prst="roundRect">
            <a:avLst/>
          </a:prstGeom>
          <a:solidFill>
            <a:schemeClr val="accent3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Object </a:t>
            </a:r>
            <a:r>
              <a:rPr lang="fr-BE" dirty="0" err="1" smtClean="0"/>
              <a:t>Absetraction</a:t>
            </a:r>
            <a:r>
              <a:rPr lang="fr-BE" dirty="0" smtClean="0"/>
              <a:t> </a:t>
            </a:r>
            <a:endParaRPr lang="fr-BE" dirty="0"/>
          </a:p>
        </p:txBody>
      </p:sp>
      <p:pic>
        <p:nvPicPr>
          <p:cNvPr id="27" name="Imag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479" y="4509121"/>
            <a:ext cx="4608215" cy="1143332"/>
          </a:xfrm>
          <a:prstGeom prst="rect">
            <a:avLst/>
          </a:prstGeom>
        </p:spPr>
      </p:pic>
      <p:pic>
        <p:nvPicPr>
          <p:cNvPr id="29" name="Image 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5943" y="3053313"/>
            <a:ext cx="4747481" cy="866919"/>
          </a:xfrm>
          <a:prstGeom prst="rect">
            <a:avLst/>
          </a:prstGeom>
        </p:spPr>
      </p:pic>
      <p:cxnSp>
        <p:nvCxnSpPr>
          <p:cNvPr id="31" name="Connecteur droit avec flèche 30"/>
          <p:cNvCxnSpPr>
            <a:stCxn id="9" idx="2"/>
            <a:endCxn id="8" idx="0"/>
          </p:cNvCxnSpPr>
          <p:nvPr/>
        </p:nvCxnSpPr>
        <p:spPr>
          <a:xfrm>
            <a:off x="1825071" y="2110606"/>
            <a:ext cx="7960" cy="58436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Ellipse 35"/>
          <p:cNvSpPr/>
          <p:nvPr/>
        </p:nvSpPr>
        <p:spPr>
          <a:xfrm>
            <a:off x="3707904" y="2110605"/>
            <a:ext cx="2808312" cy="581895"/>
          </a:xfrm>
          <a:prstGeom prst="ellipse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BE" dirty="0" smtClean="0"/>
              <a:t>GERAS</a:t>
            </a:r>
            <a:endParaRPr lang="fr-BE" dirty="0"/>
          </a:p>
        </p:txBody>
      </p:sp>
      <p:sp>
        <p:nvSpPr>
          <p:cNvPr id="37" name="Flèche droite 36"/>
          <p:cNvSpPr/>
          <p:nvPr/>
        </p:nvSpPr>
        <p:spPr>
          <a:xfrm rot="10800000">
            <a:off x="2411760" y="2230019"/>
            <a:ext cx="1080120" cy="334885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1844" y="5795190"/>
            <a:ext cx="1847850" cy="746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5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  <p:bldP spid="9" grpId="0" animBg="1"/>
      <p:bldP spid="13" grpId="0"/>
      <p:bldP spid="22" grpId="0"/>
      <p:bldP spid="19" grpId="0" animBg="1"/>
      <p:bldP spid="36" grpId="0" animBg="1"/>
      <p:bldP spid="3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The </a:t>
            </a:r>
            <a:r>
              <a:rPr lang="fr-BE" dirty="0" err="1" smtClean="0"/>
              <a:t>problem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5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1277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C:\Users\Vincent\AppData\Local\Microsoft\Windows\Temporary Internet Files\Content.IE5\95385EUO\0e920f2df0ef9cf04fcb654a716a218c94eb294d[1]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90857"/>
            <a:ext cx="9144000" cy="5445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4581128"/>
            <a:ext cx="1097525" cy="652975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4810" y="5363426"/>
            <a:ext cx="360040" cy="5857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3937" y="5363426"/>
            <a:ext cx="429622" cy="698937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1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3194878"/>
            <a:ext cx="935792" cy="773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1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1193" y="4581128"/>
            <a:ext cx="1056999" cy="897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163" y="4907438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5893" y="5446356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13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068" y="2753937"/>
            <a:ext cx="513142" cy="4783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7696" y="2504434"/>
            <a:ext cx="782727" cy="594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4871" y="3570733"/>
            <a:ext cx="1099939" cy="736034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5073" y="3645024"/>
            <a:ext cx="361094" cy="587452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15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24217">
            <a:off x="774852" y="4364661"/>
            <a:ext cx="1257593" cy="594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2" name="Bulle ronde 5"/>
          <p:cNvSpPr/>
          <p:nvPr/>
        </p:nvSpPr>
        <p:spPr>
          <a:xfrm>
            <a:off x="2881403" y="1581055"/>
            <a:ext cx="2973231" cy="1781809"/>
          </a:xfrm>
          <a:prstGeom prst="wedgeEllipseCallout">
            <a:avLst>
              <a:gd name="adj1" fmla="val -25269"/>
              <a:gd name="adj2" fmla="val 62993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What happen if I fall and become unconscious</a:t>
            </a:r>
            <a:r>
              <a:rPr lang="fr-BE" b="1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23" name="Bulle ronde 26"/>
          <p:cNvSpPr/>
          <p:nvPr/>
        </p:nvSpPr>
        <p:spPr>
          <a:xfrm>
            <a:off x="3707592" y="3364828"/>
            <a:ext cx="2973231" cy="1781809"/>
          </a:xfrm>
          <a:prstGeom prst="wedgeEllipseCallout">
            <a:avLst>
              <a:gd name="adj1" fmla="val -50996"/>
              <a:gd name="adj2" fmla="val -29775"/>
            </a:avLst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forget to close the door? </a:t>
            </a:r>
          </a:p>
        </p:txBody>
      </p:sp>
      <p:sp>
        <p:nvSpPr>
          <p:cNvPr id="24" name="Bulle ronde 27"/>
          <p:cNvSpPr/>
          <p:nvPr/>
        </p:nvSpPr>
        <p:spPr>
          <a:xfrm>
            <a:off x="266465" y="3325069"/>
            <a:ext cx="2973231" cy="1781809"/>
          </a:xfrm>
          <a:prstGeom prst="wedgeEllipseCallout">
            <a:avLst>
              <a:gd name="adj1" fmla="val 52800"/>
              <a:gd name="adj2" fmla="val -21880"/>
            </a:avLst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What happens if I do not hear a sound of phone ringing? </a:t>
            </a:r>
          </a:p>
        </p:txBody>
      </p:sp>
      <p:pic>
        <p:nvPicPr>
          <p:cNvPr id="25" name="Picture 5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309" y="1634252"/>
            <a:ext cx="2041591" cy="1056283"/>
          </a:xfrm>
          <a:prstGeom prst="rect">
            <a:avLst/>
          </a:prstGeom>
          <a:noFill/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dist="35921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" name="Picture 9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5813686"/>
            <a:ext cx="1029850" cy="1052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10" descr="C:\Users\Vincent\AppData\Local\Microsoft\Windows\Temporary Internet Files\Content.IE5\NKA2RNBE\280px-Infermiere_Volontarie_della_Croce_Rossa_Italiana[1].jpg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224" y="5805264"/>
            <a:ext cx="1390406" cy="1052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896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 The </a:t>
            </a:r>
            <a:r>
              <a:rPr lang="fr-BE" dirty="0" err="1" smtClean="0"/>
              <a:t>problem</a:t>
            </a:r>
            <a:r>
              <a:rPr lang="fr-BE" dirty="0" smtClean="0"/>
              <a:t>: </a:t>
            </a:r>
            <a:r>
              <a:rPr lang="fr-BE" dirty="0" err="1" smtClean="0"/>
              <a:t>activity</a:t>
            </a:r>
            <a:r>
              <a:rPr lang="fr-BE" dirty="0" smtClean="0"/>
              <a:t> </a:t>
            </a:r>
            <a:r>
              <a:rPr lang="fr-BE" dirty="0" err="1"/>
              <a:t>diagrams</a:t>
            </a:r>
            <a:endParaRPr lang="fr-BE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67569"/>
            <a:ext cx="7598054" cy="5057775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12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Solution :DSL</a:t>
            </a:r>
            <a:endParaRPr lang="fr-BE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388282"/>
            <a:ext cx="7787208" cy="5058078"/>
          </a:xfrm>
        </p:spPr>
        <p:txBody>
          <a:bodyPr/>
          <a:lstStyle/>
          <a:p>
            <a:pPr marL="514350" indent="-514350">
              <a:buAutoNum type="arabicPeriod"/>
            </a:pPr>
            <a:endParaRPr lang="fr-FR" dirty="0" smtClean="0"/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Type </a:t>
            </a:r>
            <a:r>
              <a:rPr lang="fr-FR" sz="3600" dirty="0" err="1" smtClean="0">
                <a:solidFill>
                  <a:schemeClr val="tx1"/>
                </a:solidFill>
              </a:rPr>
              <a:t>Declaration</a:t>
            </a: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endParaRPr lang="fr-FR" sz="3600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Network Configuration</a:t>
            </a:r>
          </a:p>
          <a:p>
            <a:pPr marL="514350" indent="-514350">
              <a:buAutoNum type="arabicPeriod"/>
            </a:pPr>
            <a:endParaRPr lang="fr-FR" dirty="0" smtClean="0">
              <a:solidFill>
                <a:schemeClr val="tx1"/>
              </a:solidFill>
            </a:endParaRPr>
          </a:p>
          <a:p>
            <a:pPr marL="514350" indent="-514350">
              <a:buAutoNum type="arabicPeriod"/>
            </a:pPr>
            <a:r>
              <a:rPr lang="fr-FR" sz="3600" dirty="0" smtClean="0">
                <a:solidFill>
                  <a:schemeClr val="tx1"/>
                </a:solidFill>
              </a:rPr>
              <a:t>Business </a:t>
            </a:r>
            <a:r>
              <a:rPr lang="fr-FR" sz="3600" dirty="0" err="1" smtClean="0">
                <a:solidFill>
                  <a:schemeClr val="tx1"/>
                </a:solidFill>
              </a:rPr>
              <a:t>Rules</a:t>
            </a:r>
            <a:endParaRPr lang="fr-FR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7411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Type </a:t>
            </a:r>
            <a:r>
              <a:rPr lang="fr-FR" dirty="0" err="1" smtClean="0"/>
              <a:t>Declaration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67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Network Configuration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26C6059-A255-C24B-AAEC-93A3405961B0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4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Namur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Macintosh HD:Applications:Microsoft Office 2004:Modèles:Présentations:Conceptions:Coin jaune</Template>
  <TotalTime>39262</TotalTime>
  <Words>151</Words>
  <Application>Microsoft Office PowerPoint</Application>
  <PresentationFormat>Affichage à l'écran (4:3)</PresentationFormat>
  <Paragraphs>65</Paragraphs>
  <Slides>13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1" baseType="lpstr">
      <vt:lpstr>ＭＳ Ｐゴシック</vt:lpstr>
      <vt:lpstr>Arial</vt:lpstr>
      <vt:lpstr>Calibri</vt:lpstr>
      <vt:lpstr>Frutiger LT Std 45 Light</vt:lpstr>
      <vt:lpstr>Times New Roman</vt:lpstr>
      <vt:lpstr>Verdana</vt:lpstr>
      <vt:lpstr>Wingdings</vt:lpstr>
      <vt:lpstr>UNamur</vt:lpstr>
      <vt:lpstr>Présentation PowerPoint</vt:lpstr>
      <vt:lpstr>Agenda</vt:lpstr>
      <vt:lpstr>Level of abstraction</vt:lpstr>
      <vt:lpstr>  Level of abstraction</vt:lpstr>
      <vt:lpstr>The problem</vt:lpstr>
      <vt:lpstr> The problem: activity diagrams</vt:lpstr>
      <vt:lpstr>Solution :DSL</vt:lpstr>
      <vt:lpstr>Type Declaration</vt:lpstr>
      <vt:lpstr>Network Configuration</vt:lpstr>
      <vt:lpstr>Business Rules</vt:lpstr>
      <vt:lpstr>Conclusion</vt:lpstr>
      <vt:lpstr>Proposal</vt:lpstr>
      <vt:lpstr>Question</vt:lpstr>
    </vt:vector>
  </TitlesOfParts>
  <Company>FUNDP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SPL for Food Traceability Software</dc:title>
  <dc:creator>Schobbens</dc:creator>
  <cp:lastModifiedBy>UNamur</cp:lastModifiedBy>
  <cp:revision>1065</cp:revision>
  <cp:lastPrinted>2010-01-15T13:48:56Z</cp:lastPrinted>
  <dcterms:created xsi:type="dcterms:W3CDTF">2003-10-08T07:15:15Z</dcterms:created>
  <dcterms:modified xsi:type="dcterms:W3CDTF">2016-03-23T10:30:49Z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6</vt:i4>
  </property>
</Properties>
</file>